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0" r:id="rId7"/>
    <p:sldId id="266" r:id="rId8"/>
    <p:sldId id="270" r:id="rId9"/>
    <p:sldId id="269" r:id="rId10"/>
    <p:sldId id="271" r:id="rId11"/>
    <p:sldId id="264" r:id="rId12"/>
    <p:sldId id="26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DF537-639E-4E4B-92C1-D5C1D9FF1ECA}" v="2774" dt="2022-11-14T04:38:40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282D12-7202-AE9F-6CCC-BA0BC94E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532" y="3857414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spc="-50" baseline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Proposed Government Structure </a:t>
            </a:r>
            <a:endParaRPr lang="en-US" sz="480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865C7-605C-B34A-1089-7DB96F140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485" y="5308171"/>
            <a:ext cx="3296904" cy="985533"/>
          </a:xfrm>
        </p:spPr>
        <p:txBody>
          <a:bodyPr vert="horz" lIns="0" tIns="45720" rIns="0" bIns="45720" rtlCol="0">
            <a:normAutofit fontScale="47500" lnSpcReduction="2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+mn-lt"/>
              </a:rPr>
              <a:t>November 2022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86901E-48CD-8936-3592-80B66A59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6" y="504561"/>
            <a:ext cx="3498173" cy="339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99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Proposal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hybrid between the Mayor-Council and the Council-Manager forms-of-government wherein: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Mayor would be directly elected and would retain ultimate appointment authority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Safety-Service Director position would transition to a Municipal Administrator position to oversee the day-to-day operations of the Village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Municipal Administrator would be appointed based upon merit and professional credentials with the power to appoint village staff with the consent of the Mayor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elected Auditor and Treasurer positions would be combined into an appointed professional Finance Director position</a:t>
            </a:r>
          </a:p>
          <a:p>
            <a:pPr marL="749808" lvl="1" indent="-45720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elected Law Director would transition to an appointed Law Director with expertise in Municipal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5A59CBD-D09A-91E1-06B2-8990FFBB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7" y="786108"/>
            <a:ext cx="7266608" cy="5613454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D746C3-3A27-FAF5-7F43-AD31D08A32BA}"/>
              </a:ext>
            </a:extLst>
          </p:cNvPr>
          <p:cNvSpPr txBox="1">
            <a:spLocks/>
          </p:cNvSpPr>
          <p:nvPr/>
        </p:nvSpPr>
        <p:spPr>
          <a:xfrm>
            <a:off x="8096885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Proposed Structure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152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Transition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b="1" i="1" dirty="0"/>
              <a:t>Statutory Model to Charter Model</a:t>
            </a:r>
            <a:br>
              <a:rPr lang="en-US" b="1" i="1" dirty="0"/>
            </a:br>
            <a:endParaRPr lang="en-US" b="1" i="1" dirty="0"/>
          </a:p>
          <a:p>
            <a:r>
              <a:rPr lang="en-US" b="1" i="1" dirty="0"/>
              <a:t>Director of Public Safety and Service</a:t>
            </a:r>
            <a:r>
              <a:rPr lang="en-US" b="1" dirty="0"/>
              <a:t> to </a:t>
            </a:r>
            <a:r>
              <a:rPr lang="en-US" b="1" i="1" dirty="0"/>
              <a:t>Municipal Administrator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/>
              <a:t>Auditor &amp; Treasurer</a:t>
            </a:r>
            <a:r>
              <a:rPr lang="en-US" b="1" dirty="0"/>
              <a:t> combined into </a:t>
            </a:r>
            <a:r>
              <a:rPr lang="en-US" b="1" i="1" dirty="0"/>
              <a:t>Finance Director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i="1" dirty="0"/>
          </a:p>
          <a:p>
            <a:r>
              <a:rPr lang="en-US" b="1" i="1" dirty="0"/>
              <a:t>Elected Law Director</a:t>
            </a:r>
            <a:r>
              <a:rPr lang="en-US" b="1" dirty="0"/>
              <a:t> transition to </a:t>
            </a:r>
            <a:r>
              <a:rPr lang="en-US" b="1" i="1" dirty="0"/>
              <a:t>Appointed Law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Next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Steps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1. Gather input via:</a:t>
            </a:r>
          </a:p>
          <a:p>
            <a:pPr lvl="3"/>
            <a:r>
              <a:rPr lang="en-US" sz="1600" dirty="0"/>
              <a:t>Social Media</a:t>
            </a:r>
          </a:p>
          <a:p>
            <a:pPr lvl="3"/>
            <a:r>
              <a:rPr lang="en-US" sz="1600" dirty="0"/>
              <a:t>Village Website</a:t>
            </a:r>
          </a:p>
          <a:p>
            <a:pPr lvl="3"/>
            <a:r>
              <a:rPr lang="en-US" sz="1600" dirty="0"/>
              <a:t>Public Forums</a:t>
            </a:r>
          </a:p>
          <a:p>
            <a:pPr lvl="3"/>
            <a:r>
              <a:rPr lang="en-US" sz="1600" dirty="0"/>
              <a:t>Village Newsletter</a:t>
            </a:r>
            <a:endParaRPr lang="en-US" dirty="0"/>
          </a:p>
          <a:p>
            <a:br>
              <a:rPr lang="en-US" dirty="0"/>
            </a:br>
            <a:r>
              <a:rPr lang="en-US" dirty="0"/>
              <a:t>2. Finalize Charter language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3. Place Charter amendments on the May 2023 ballot</a:t>
            </a:r>
            <a:br>
              <a:rPr lang="en-US" dirty="0"/>
            </a:br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307273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Village Assets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603" y="605896"/>
            <a:ext cx="6413663" cy="5646208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An excellent geographic location near major hospitals and universities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 strong commercial/industrial base with companies such as Proctor &amp; Gamble, the J.M. Smucker Company and the Saint Bernard Soap Company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An independent school system as well as a well-known and respected parochial high school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 defined, architecturally significant downtown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 dedicated, engaged citizenry</a:t>
            </a:r>
          </a:p>
        </p:txBody>
      </p:sp>
    </p:spTree>
    <p:extLst>
      <p:ext uri="{BB962C8B-B14F-4D97-AF65-F5344CB8AC3E}">
        <p14:creationId xmlns:p14="http://schemas.microsoft.com/office/powerpoint/2010/main" val="30737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0FE364C-920C-B60C-3ECA-F5607D75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51" y="994299"/>
            <a:ext cx="8791824" cy="51603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D7A3E6E-2AE3-8A0B-9013-E292C308252D}"/>
              </a:ext>
            </a:extLst>
          </p:cNvPr>
          <p:cNvSpPr txBox="1">
            <a:spLocks/>
          </p:cNvSpPr>
          <p:nvPr/>
        </p:nvSpPr>
        <p:spPr>
          <a:xfrm>
            <a:off x="1066800" y="96685"/>
            <a:ext cx="100584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300" dirty="0">
              <a:solidFill>
                <a:srgbClr val="806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0" dirty="0">
                <a:solidFill>
                  <a:srgbClr val="806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</a:t>
            </a:r>
            <a:endParaRPr lang="en-US" sz="1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solidFill>
                  <a:srgbClr val="806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6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7A3E6E-2AE3-8A0B-9013-E292C308252D}"/>
              </a:ext>
            </a:extLst>
          </p:cNvPr>
          <p:cNvSpPr txBox="1">
            <a:spLocks/>
          </p:cNvSpPr>
          <p:nvPr/>
        </p:nvSpPr>
        <p:spPr>
          <a:xfrm>
            <a:off x="1066800" y="96685"/>
            <a:ext cx="100584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300" dirty="0">
              <a:solidFill>
                <a:srgbClr val="806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0" dirty="0">
                <a:solidFill>
                  <a:srgbClr val="806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US" sz="1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solidFill>
                  <a:srgbClr val="806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750FA88-1C0F-A2EB-74B8-EAF3D880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74" y="996226"/>
            <a:ext cx="8269326" cy="53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8091E8-5236-940E-2136-E0A438DA3554}"/>
              </a:ext>
            </a:extLst>
          </p:cNvPr>
          <p:cNvSpPr txBox="1">
            <a:spLocks/>
          </p:cNvSpPr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Current Structure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48CE8ED-D4C0-0027-70BE-FFEC43E2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70" y="9268"/>
            <a:ext cx="8122430" cy="62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Potential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Forms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of 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Statutory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(Current Structure)</a:t>
            </a:r>
          </a:p>
          <a:p>
            <a:pPr algn="ctr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– Council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(Strong Mayor)</a:t>
            </a:r>
          </a:p>
          <a:p>
            <a:pPr algn="ctr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– Manager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(Village Manager)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Statutory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Law Form of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Elected Administrators: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Law Director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for a Safety-Service Director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Appointment Authorities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-Mayor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-Auditor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-Park Board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-Recreation Board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-Law Director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3" y="605896"/>
            <a:ext cx="3986782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Mayor-Council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is directly elected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serves as Chief Executive Officer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has appointment authority over all Village staff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prepares and presents budget to Council for 	 	  approval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can be elected at-large or from wards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-responsible for enacting laws and setting policy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-possesses the power of appropriation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provide for a Municipal Administrator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-serves as Chief Administrative Officer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oversees the day-to-day operation on behalf of the 	  	  Mayor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-assists with preparation and presentation of the 	 	 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EFCE2-4BFF-6183-184C-66DE977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3" y="599233"/>
            <a:ext cx="4050790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Council-Manager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E8C-44B7-46F5-3846-5F89AF9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Village Council possesses all power and authority to set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Mayor can be selected from amongst council members or can be directly elected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-serves as the Chief Elected Official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-functions as the ceremonial head-of-government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dirty="0"/>
              <a:t> has the right to introduce legislation and to take 	 	  part in discussion of all matters before Council with 	 	  the right to vote in the event of a tie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non-partisan Municipal Manager is appointed by Council to serve as the Chief Executive Officer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is selected based upon merit and professional 	 	  credentials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has appointment authority over all Village staff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prepares and presents budget to Council for 	 	  approval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</TotalTime>
  <Words>578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Proposed Government Structure </vt:lpstr>
      <vt:lpstr>Village Assets</vt:lpstr>
      <vt:lpstr>PowerPoint Presentation</vt:lpstr>
      <vt:lpstr>PowerPoint Presentation</vt:lpstr>
      <vt:lpstr>PowerPoint Presentation</vt:lpstr>
      <vt:lpstr>Potential Forms  of Government</vt:lpstr>
      <vt:lpstr>Statutory</vt:lpstr>
      <vt:lpstr>Mayor-Council</vt:lpstr>
      <vt:lpstr>Council-Manager</vt:lpstr>
      <vt:lpstr>Proposal</vt:lpstr>
      <vt:lpstr>PowerPoint Presentation</vt:lpstr>
      <vt:lpstr>Transition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Structure Analysis</dc:title>
  <dc:creator>mtwendling650@gmail.com</dc:creator>
  <cp:lastModifiedBy>mtwendling650@gmail.com</cp:lastModifiedBy>
  <cp:revision>3</cp:revision>
  <dcterms:created xsi:type="dcterms:W3CDTF">2022-06-08T23:17:35Z</dcterms:created>
  <dcterms:modified xsi:type="dcterms:W3CDTF">2022-11-14T04:46:12Z</dcterms:modified>
</cp:coreProperties>
</file>